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8" r:id="rId2"/>
    <p:sldId id="257" r:id="rId3"/>
    <p:sldId id="262" r:id="rId4"/>
    <p:sldId id="263" r:id="rId5"/>
    <p:sldId id="264" r:id="rId6"/>
    <p:sldId id="265" r:id="rId7"/>
    <p:sldId id="266" r:id="rId8"/>
    <p:sldId id="267"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444" autoAdjust="0"/>
  </p:normalViewPr>
  <p:slideViewPr>
    <p:cSldViewPr snapToGrid="0">
      <p:cViewPr varScale="1">
        <p:scale>
          <a:sx n="70" d="100"/>
          <a:sy n="70" d="100"/>
        </p:scale>
        <p:origin x="442"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png>
</file>

<file path=ppt/media/image4.png>
</file>

<file path=ppt/media/image5.svg>
</file>

<file path=ppt/media/image6.png>
</file>

<file path=ppt/media/media1.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16A770-AB56-4428-8708-A46A7185C008}" type="datetimeFigureOut">
              <a:rPr lang="en-GB" smtClean="0"/>
              <a:t>08/05/2024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BC0FE3-A081-42C0-8954-F7DE917624B4}" type="slidenum">
              <a:rPr lang="en-GB" smtClean="0"/>
              <a:t>‹#›</a:t>
            </a:fld>
            <a:endParaRPr lang="en-GB"/>
          </a:p>
        </p:txBody>
      </p:sp>
    </p:spTree>
    <p:extLst>
      <p:ext uri="{BB962C8B-B14F-4D97-AF65-F5344CB8AC3E}">
        <p14:creationId xmlns:p14="http://schemas.microsoft.com/office/powerpoint/2010/main" val="1009464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kern="100" dirty="0">
                <a:effectLst/>
                <a:latin typeface="Calibri" panose="020F0502020204030204" pitchFamily="34" charset="0"/>
                <a:ea typeface="Calibri" panose="020F0502020204030204" pitchFamily="34" charset="0"/>
                <a:cs typeface="Arial" panose="020B0604020202020204" pitchFamily="34" charset="0"/>
              </a:rPr>
              <a:t>Hello </a:t>
            </a:r>
            <a:r>
              <a:rPr lang="en-GB" sz="1800" kern="100" dirty="0" err="1">
                <a:effectLst/>
                <a:latin typeface="Calibri" panose="020F0502020204030204" pitchFamily="34" charset="0"/>
                <a:ea typeface="Calibri" panose="020F0502020204030204" pitchFamily="34" charset="0"/>
                <a:cs typeface="Arial" panose="020B0604020202020204" pitchFamily="34" charset="0"/>
              </a:rPr>
              <a:t>Mentorness</a:t>
            </a:r>
            <a:r>
              <a:rPr lang="en-GB" sz="1800" kern="100" dirty="0">
                <a:effectLst/>
                <a:latin typeface="Calibri" panose="020F0502020204030204" pitchFamily="34" charset="0"/>
                <a:ea typeface="Calibri" panose="020F0502020204030204" pitchFamily="34" charset="0"/>
                <a:cs typeface="Arial" panose="020B0604020202020204" pitchFamily="34" charset="0"/>
              </a:rPr>
              <a:t> team! Today’s topic of my </a:t>
            </a:r>
            <a:r>
              <a:rPr lang="en-GB" sz="1800" dirty="0">
                <a:solidFill>
                  <a:schemeClr val="bg1"/>
                </a:solidFill>
              </a:rPr>
              <a:t>Corona Virus Analysis in SQL</a:t>
            </a:r>
          </a:p>
        </p:txBody>
      </p:sp>
      <p:sp>
        <p:nvSpPr>
          <p:cNvPr id="4" name="Slide Number Placeholder 3"/>
          <p:cNvSpPr>
            <a:spLocks noGrp="1"/>
          </p:cNvSpPr>
          <p:nvPr>
            <p:ph type="sldNum" sz="quarter" idx="5"/>
          </p:nvPr>
        </p:nvSpPr>
        <p:spPr/>
        <p:txBody>
          <a:bodyPr/>
          <a:lstStyle/>
          <a:p>
            <a:fld id="{D43A3224-AECF-4B7F-A3DC-854BB030ADE2}" type="slidenum">
              <a:rPr lang="en-GB" smtClean="0"/>
              <a:t>1</a:t>
            </a:fld>
            <a:endParaRPr lang="en-GB"/>
          </a:p>
        </p:txBody>
      </p:sp>
    </p:spTree>
    <p:extLst>
      <p:ext uri="{BB962C8B-B14F-4D97-AF65-F5344CB8AC3E}">
        <p14:creationId xmlns:p14="http://schemas.microsoft.com/office/powerpoint/2010/main" val="1388611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2BC0FE3-A081-42C0-8954-F7DE917624B4}" type="slidenum">
              <a:rPr lang="en-GB" smtClean="0"/>
              <a:t>6</a:t>
            </a:fld>
            <a:endParaRPr lang="en-GB"/>
          </a:p>
        </p:txBody>
      </p:sp>
    </p:spTree>
    <p:extLst>
      <p:ext uri="{BB962C8B-B14F-4D97-AF65-F5344CB8AC3E}">
        <p14:creationId xmlns:p14="http://schemas.microsoft.com/office/powerpoint/2010/main" val="120934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70A959-1F13-4E54-B1D4-69BD8187B239}" type="datetimeFigureOut">
              <a:rPr lang="en-GB" smtClean="0"/>
              <a:t>08/05/2024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955552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0A959-1F13-4E54-B1D4-69BD8187B239}" type="datetimeFigureOut">
              <a:rPr lang="en-GB" smtClean="0"/>
              <a:t>08/05/2024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994522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0A959-1F13-4E54-B1D4-69BD8187B239}" type="datetimeFigureOut">
              <a:rPr lang="en-GB" smtClean="0"/>
              <a:t>08/05/2024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1384694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70A959-1F13-4E54-B1D4-69BD8187B239}" type="datetimeFigureOut">
              <a:rPr lang="en-GB" smtClean="0"/>
              <a:t>08/05/2024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2088544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70A959-1F13-4E54-B1D4-69BD8187B239}" type="datetimeFigureOut">
              <a:rPr lang="en-GB" smtClean="0"/>
              <a:t>08/05/2024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970979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70A959-1F13-4E54-B1D4-69BD8187B239}" type="datetimeFigureOut">
              <a:rPr lang="en-GB" smtClean="0"/>
              <a:t>08/05/2024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291072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70A959-1F13-4E54-B1D4-69BD8187B239}" type="datetimeFigureOut">
              <a:rPr lang="en-GB" smtClean="0"/>
              <a:t>08/05/2024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545263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70A959-1F13-4E54-B1D4-69BD8187B239}" type="datetimeFigureOut">
              <a:rPr lang="en-GB" smtClean="0"/>
              <a:t>08/05/2024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2428453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70A959-1F13-4E54-B1D4-69BD8187B239}" type="datetimeFigureOut">
              <a:rPr lang="en-GB" smtClean="0"/>
              <a:t>08/05/2024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1391643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970A959-1F13-4E54-B1D4-69BD8187B239}" type="datetimeFigureOut">
              <a:rPr lang="en-GB" smtClean="0"/>
              <a:t>08/05/2024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1231217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970A959-1F13-4E54-B1D4-69BD8187B239}" type="datetimeFigureOut">
              <a:rPr lang="en-GB" smtClean="0"/>
              <a:t>08/05/2024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19A6B1F-C099-47A2-B8B1-CD889C9501D0}" type="slidenum">
              <a:rPr lang="en-GB" smtClean="0"/>
              <a:t>‹#›</a:t>
            </a:fld>
            <a:endParaRPr lang="en-GB"/>
          </a:p>
        </p:txBody>
      </p:sp>
    </p:spTree>
    <p:extLst>
      <p:ext uri="{BB962C8B-B14F-4D97-AF65-F5344CB8AC3E}">
        <p14:creationId xmlns:p14="http://schemas.microsoft.com/office/powerpoint/2010/main" val="4115996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70A959-1F13-4E54-B1D4-69BD8187B239}" type="datetimeFigureOut">
              <a:rPr lang="en-GB" smtClean="0"/>
              <a:t>08/05/2024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9A6B1F-C099-47A2-B8B1-CD889C9501D0}" type="slidenum">
              <a:rPr lang="en-GB" smtClean="0"/>
              <a:t>‹#›</a:t>
            </a:fld>
            <a:endParaRPr lang="en-GB"/>
          </a:p>
        </p:txBody>
      </p:sp>
    </p:spTree>
    <p:extLst>
      <p:ext uri="{BB962C8B-B14F-4D97-AF65-F5344CB8AC3E}">
        <p14:creationId xmlns:p14="http://schemas.microsoft.com/office/powerpoint/2010/main" val="34144634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jpeg"/><Relationship Id="rId3" Type="http://schemas.microsoft.com/office/2007/relationships/media" Target="../media/media2.mp3"/><Relationship Id="rId7" Type="http://schemas.openxmlformats.org/officeDocument/2006/relationships/image" Target="../media/image1.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p3"/><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A6E406D2-D595-A7BA-CE61-8C4844DCD7B8}"/>
              </a:ext>
            </a:extLst>
          </p:cNvPr>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7"/>
            <a:stretch>
              <a:fillRect t="-9222" b="-9222"/>
            </a:stretch>
          </a:blipFill>
        </p:spPr>
        <p:txBody>
          <a:bodyPr/>
          <a:lstStyle/>
          <a:p>
            <a:endParaRPr lang="en-GB" dirty="0"/>
          </a:p>
        </p:txBody>
      </p:sp>
      <p:sp>
        <p:nvSpPr>
          <p:cNvPr id="6" name="Title 1">
            <a:extLst>
              <a:ext uri="{FF2B5EF4-FFF2-40B4-BE49-F238E27FC236}">
                <a16:creationId xmlns:a16="http://schemas.microsoft.com/office/drawing/2014/main" id="{5F065D11-5BC8-50D3-6980-E1A07A571447}"/>
              </a:ext>
            </a:extLst>
          </p:cNvPr>
          <p:cNvSpPr>
            <a:spLocks noGrp="1"/>
          </p:cNvSpPr>
          <p:nvPr>
            <p:ph type="ctrTitle"/>
          </p:nvPr>
        </p:nvSpPr>
        <p:spPr>
          <a:xfrm>
            <a:off x="1799303" y="2235200"/>
            <a:ext cx="9144000" cy="2387600"/>
          </a:xfrm>
        </p:spPr>
        <p:txBody>
          <a:bodyPr anchor="ctr">
            <a:normAutofit/>
          </a:bodyPr>
          <a:lstStyle/>
          <a:p>
            <a:r>
              <a:rPr lang="en-GB" sz="5400" dirty="0">
                <a:solidFill>
                  <a:schemeClr val="bg1"/>
                </a:solidFill>
              </a:rPr>
              <a:t>Corona Virus Analysis in SQL</a:t>
            </a:r>
          </a:p>
        </p:txBody>
      </p:sp>
      <p:pic>
        <p:nvPicPr>
          <p:cNvPr id="7" name="Picture 2" descr="Mentorness | LinkedIn">
            <a:extLst>
              <a:ext uri="{FF2B5EF4-FFF2-40B4-BE49-F238E27FC236}">
                <a16:creationId xmlns:a16="http://schemas.microsoft.com/office/drawing/2014/main" id="{762ABCF6-1057-9EA5-0A85-8B0CA3C9FF2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662652" y="430507"/>
            <a:ext cx="190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11E1506-4F0F-B6B7-0C6D-260E84235E26}"/>
              </a:ext>
            </a:extLst>
          </p:cNvPr>
          <p:cNvSpPr txBox="1"/>
          <p:nvPr/>
        </p:nvSpPr>
        <p:spPr>
          <a:xfrm>
            <a:off x="5186516" y="4758812"/>
            <a:ext cx="2369574" cy="461665"/>
          </a:xfrm>
          <a:prstGeom prst="rect">
            <a:avLst/>
          </a:prstGeom>
          <a:noFill/>
        </p:spPr>
        <p:txBody>
          <a:bodyPr wrap="square" rtlCol="0">
            <a:spAutoFit/>
          </a:bodyPr>
          <a:lstStyle/>
          <a:p>
            <a:r>
              <a:rPr lang="fr-FR" sz="2400" dirty="0">
                <a:solidFill>
                  <a:schemeClr val="bg1"/>
                </a:solidFill>
              </a:rPr>
              <a:t>Firas Ben Thayer</a:t>
            </a:r>
            <a:endParaRPr lang="en-GB" sz="2400" dirty="0">
              <a:solidFill>
                <a:schemeClr val="bg1"/>
              </a:solidFill>
            </a:endParaRPr>
          </a:p>
        </p:txBody>
      </p:sp>
      <p:pic>
        <p:nvPicPr>
          <p:cNvPr id="10" name="ttsMP3.com_VoiceText_2024-5-8_5-22-30">
            <a:hlinkClick r:id="" action="ppaction://media"/>
            <a:extLst>
              <a:ext uri="{FF2B5EF4-FFF2-40B4-BE49-F238E27FC236}">
                <a16:creationId xmlns:a16="http://schemas.microsoft.com/office/drawing/2014/main" id="{E834352B-91D7-1A8E-E0D6-79AC49DE5D0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10845" y="5081905"/>
            <a:ext cx="487363" cy="487363"/>
          </a:xfrm>
          <a:prstGeom prst="rect">
            <a:avLst/>
          </a:prstGeom>
        </p:spPr>
      </p:pic>
      <p:pic>
        <p:nvPicPr>
          <p:cNvPr id="11" name="2021-01-09_-_Feeling_Free_-_www.FesliyanStudios.com_David_Renda (mp3cut.net)">
            <a:hlinkClick r:id="" action="ppaction://media"/>
            <a:extLst>
              <a:ext uri="{FF2B5EF4-FFF2-40B4-BE49-F238E27FC236}">
                <a16:creationId xmlns:a16="http://schemas.microsoft.com/office/drawing/2014/main" id="{E5ABD3F9-2C09-407E-11E6-C6311E06079E}"/>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0699621" y="5081904"/>
            <a:ext cx="487363" cy="487363"/>
          </a:xfrm>
          <a:prstGeom prst="rect">
            <a:avLst/>
          </a:prstGeom>
        </p:spPr>
      </p:pic>
    </p:spTree>
    <p:extLst>
      <p:ext uri="{BB962C8B-B14F-4D97-AF65-F5344CB8AC3E}">
        <p14:creationId xmlns:p14="http://schemas.microsoft.com/office/powerpoint/2010/main" val="248383399"/>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13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6585" showWhenStopped="0">
                <p:cTn id="11" fill="hold" display="0">
                  <p:stCondLst>
                    <p:cond delay="indefinite"/>
                  </p:stCondLst>
                  <p:endCondLst>
                    <p:cond evt="onStopAudio" delay="0">
                      <p:tgtEl>
                        <p:sldTgt/>
                      </p:tgtEl>
                    </p:cond>
                  </p:endCondLst>
                </p:cTn>
                <p:tgtEl>
                  <p:spTgt spid="10"/>
                </p:tgtEl>
              </p:cMediaNode>
            </p:audio>
            <p:audio>
              <p:cMediaNode vol="80000" numSld="999" showWhenStopped="0">
                <p:cTn id="12" repeatCount="indefinite"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1572145"/>
            <a:ext cx="4037355" cy="0"/>
          </a:xfrm>
          <a:prstGeom prst="line">
            <a:avLst/>
          </a:prstGeom>
          <a:ln w="47625" cap="flat">
            <a:solidFill>
              <a:srgbClr val="2D3E96"/>
            </a:solidFill>
            <a:prstDash val="solid"/>
            <a:headEnd type="none" w="sm" len="sm"/>
            <a:tailEnd type="none" w="sm" len="sm"/>
          </a:ln>
        </p:spPr>
        <p:txBody>
          <a:bodyPr/>
          <a:lstStyle/>
          <a:p>
            <a:endParaRPr lang="en-GB"/>
          </a:p>
        </p:txBody>
      </p:sp>
      <p:sp>
        <p:nvSpPr>
          <p:cNvPr id="3" name="TextBox 3"/>
          <p:cNvSpPr txBox="1"/>
          <p:nvPr/>
        </p:nvSpPr>
        <p:spPr>
          <a:xfrm>
            <a:off x="699248" y="1827639"/>
            <a:ext cx="5057435" cy="1846659"/>
          </a:xfrm>
          <a:prstGeom prst="rect">
            <a:avLst/>
          </a:prstGeom>
        </p:spPr>
        <p:txBody>
          <a:bodyPr lIns="0" tIns="0" rIns="0" bIns="0" rtlCol="0" anchor="t">
            <a:spAutoFit/>
          </a:bodyPr>
          <a:lstStyle/>
          <a:p>
            <a:pPr marL="342900" indent="-342900">
              <a:buFont typeface="Arial" panose="020B0604020202020204" pitchFamily="34" charset="0"/>
              <a:buChar char="•"/>
            </a:pPr>
            <a:r>
              <a:rPr lang="en-GB" sz="2400" dirty="0"/>
              <a:t>Introduction.</a:t>
            </a:r>
          </a:p>
          <a:p>
            <a:pPr marL="342900" indent="-342900">
              <a:buFont typeface="Arial" panose="020B0604020202020204" pitchFamily="34" charset="0"/>
              <a:buChar char="•"/>
            </a:pPr>
            <a:r>
              <a:rPr lang="en-GB" sz="2400" dirty="0"/>
              <a:t>Dataset Overview. </a:t>
            </a:r>
          </a:p>
          <a:p>
            <a:pPr marL="342900" indent="-342900">
              <a:buFont typeface="Arial" panose="020B0604020202020204" pitchFamily="34" charset="0"/>
              <a:buChar char="•"/>
            </a:pPr>
            <a:r>
              <a:rPr lang="en-GB" sz="2400" dirty="0"/>
              <a:t>Data Exploration.</a:t>
            </a:r>
          </a:p>
          <a:p>
            <a:pPr marL="342900" indent="-342900">
              <a:buFont typeface="Arial" panose="020B0604020202020204" pitchFamily="34" charset="0"/>
              <a:buChar char="•"/>
            </a:pPr>
            <a:r>
              <a:rPr lang="en-GB" sz="2400" dirty="0"/>
              <a:t>Key Findings. </a:t>
            </a:r>
          </a:p>
          <a:p>
            <a:pPr marL="342900" indent="-342900">
              <a:buFont typeface="Arial" panose="020B0604020202020204" pitchFamily="34" charset="0"/>
              <a:buChar char="•"/>
            </a:pPr>
            <a:r>
              <a:rPr lang="en-GB" sz="2400" dirty="0"/>
              <a:t>Conclusion.</a:t>
            </a:r>
            <a:endParaRPr lang="en-US" sz="1466" dirty="0">
              <a:solidFill>
                <a:srgbClr val="000000"/>
              </a:solidFill>
              <a:latin typeface="Garet Bold"/>
            </a:endParaRPr>
          </a:p>
        </p:txBody>
      </p:sp>
      <p:sp>
        <p:nvSpPr>
          <p:cNvPr id="4" name="TextBox 4"/>
          <p:cNvSpPr txBox="1"/>
          <p:nvPr/>
        </p:nvSpPr>
        <p:spPr>
          <a:xfrm>
            <a:off x="685800" y="749300"/>
            <a:ext cx="3620551" cy="468141"/>
          </a:xfrm>
          <a:prstGeom prst="rect">
            <a:avLst/>
          </a:prstGeom>
        </p:spPr>
        <p:txBody>
          <a:bodyPr lIns="0" tIns="0" rIns="0" bIns="0" rtlCol="0" anchor="t">
            <a:spAutoFit/>
          </a:bodyPr>
          <a:lstStyle/>
          <a:p>
            <a:pPr>
              <a:lnSpc>
                <a:spcPts val="3600"/>
              </a:lnSpc>
            </a:pPr>
            <a:r>
              <a:rPr lang="en-US" sz="3600" dirty="0">
                <a:solidFill>
                  <a:srgbClr val="2D3E96"/>
                </a:solidFill>
                <a:latin typeface="Garet Ultra-Bold"/>
              </a:rPr>
              <a:t>CONTENTS</a:t>
            </a:r>
          </a:p>
        </p:txBody>
      </p:sp>
      <p:pic>
        <p:nvPicPr>
          <p:cNvPr id="5" name="ttsMP3.com_VoiceText_2024-5-8_5-24-26">
            <a:hlinkClick r:id="" action="ppaction://media"/>
            <a:extLst>
              <a:ext uri="{FF2B5EF4-FFF2-40B4-BE49-F238E27FC236}">
                <a16:creationId xmlns:a16="http://schemas.microsoft.com/office/drawing/2014/main" id="{4777D865-B02F-D54E-D0E1-FC31D463501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60239" y="5481411"/>
            <a:ext cx="487363" cy="487363"/>
          </a:xfrm>
          <a:prstGeom prst="rect">
            <a:avLst/>
          </a:prstGeom>
        </p:spPr>
      </p:pic>
      <p:pic>
        <p:nvPicPr>
          <p:cNvPr id="7" name="Graphic 6" descr="Germ with solid fill">
            <a:extLst>
              <a:ext uri="{FF2B5EF4-FFF2-40B4-BE49-F238E27FC236}">
                <a16:creationId xmlns:a16="http://schemas.microsoft.com/office/drawing/2014/main" id="{520F0FC3-542F-84F6-AA5B-CFB7D1282A8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404088" y="432026"/>
            <a:ext cx="914400" cy="914400"/>
          </a:xfrm>
          <a:prstGeom prst="rect">
            <a:avLst/>
          </a:prstGeom>
        </p:spPr>
      </p:pic>
    </p:spTree>
  </p:cSld>
  <p:clrMapOvr>
    <a:masterClrMapping/>
  </p:clrMapOvr>
  <p:transition spd="slow" advClick="0" advTm="391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9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9CB28-5A70-FEDE-3044-92B97690958F}"/>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dirty="0">
                <a:solidFill>
                  <a:srgbClr val="2D3E96"/>
                </a:solidFill>
                <a:latin typeface="Garet Ultra-Bold"/>
                <a:ea typeface="+mn-ea"/>
                <a:cs typeface="+mn-cs"/>
              </a:rPr>
              <a:t>INTRODUCTION</a:t>
            </a:r>
          </a:p>
        </p:txBody>
      </p:sp>
      <p:sp>
        <p:nvSpPr>
          <p:cNvPr id="3" name="Content Placeholder 2">
            <a:extLst>
              <a:ext uri="{FF2B5EF4-FFF2-40B4-BE49-F238E27FC236}">
                <a16:creationId xmlns:a16="http://schemas.microsoft.com/office/drawing/2014/main" id="{3D0D4E7D-BDB9-B130-2824-83797ADEB9C8}"/>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GB" sz="2400" dirty="0"/>
              <a:t>The COVID-19 pandemic has significantly affected public health, necessitating immediate data-driven insights to comprehend the virus's proliferation. In my role as a data analyst, I scrutinized the COVID-19 dataset to extract valuable knowledge and share the results.</a:t>
            </a:r>
          </a:p>
        </p:txBody>
      </p:sp>
      <p:pic>
        <p:nvPicPr>
          <p:cNvPr id="4" name="ttsMP3.com_VoiceText_2024-5-8_5-25-49">
            <a:hlinkClick r:id="" action="ppaction://media"/>
            <a:extLst>
              <a:ext uri="{FF2B5EF4-FFF2-40B4-BE49-F238E27FC236}">
                <a16:creationId xmlns:a16="http://schemas.microsoft.com/office/drawing/2014/main" id="{CB55AEB3-D000-5005-D00A-3CC4004BC1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96211" y="5111296"/>
            <a:ext cx="487363" cy="487363"/>
          </a:xfrm>
          <a:prstGeom prst="rect">
            <a:avLst/>
          </a:prstGeom>
        </p:spPr>
      </p:pic>
      <p:sp>
        <p:nvSpPr>
          <p:cNvPr id="5" name="AutoShape 2">
            <a:extLst>
              <a:ext uri="{FF2B5EF4-FFF2-40B4-BE49-F238E27FC236}">
                <a16:creationId xmlns:a16="http://schemas.microsoft.com/office/drawing/2014/main" id="{14E3D26A-1C20-87BF-7197-732D9B49C514}"/>
              </a:ext>
            </a:extLst>
          </p:cNvPr>
          <p:cNvSpPr/>
          <p:nvPr/>
        </p:nvSpPr>
        <p:spPr>
          <a:xfrm>
            <a:off x="0" y="1572145"/>
            <a:ext cx="4037355" cy="0"/>
          </a:xfrm>
          <a:prstGeom prst="line">
            <a:avLst/>
          </a:prstGeom>
          <a:ln w="47625" cap="flat">
            <a:solidFill>
              <a:srgbClr val="2D3E96"/>
            </a:solidFill>
            <a:prstDash val="solid"/>
            <a:headEnd type="none" w="sm" len="sm"/>
            <a:tailEnd type="none" w="sm" len="sm"/>
          </a:ln>
        </p:spPr>
        <p:txBody>
          <a:bodyPr/>
          <a:lstStyle/>
          <a:p>
            <a:endParaRPr lang="en-GB"/>
          </a:p>
        </p:txBody>
      </p:sp>
      <p:pic>
        <p:nvPicPr>
          <p:cNvPr id="6" name="Graphic 5" descr="Germ with solid fill">
            <a:extLst>
              <a:ext uri="{FF2B5EF4-FFF2-40B4-BE49-F238E27FC236}">
                <a16:creationId xmlns:a16="http://schemas.microsoft.com/office/drawing/2014/main" id="{1AAFDC4B-F2AE-1DF6-C3C9-3622EB3BC0C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404088" y="432026"/>
            <a:ext cx="914400" cy="914400"/>
          </a:xfrm>
          <a:prstGeom prst="rect">
            <a:avLst/>
          </a:prstGeom>
        </p:spPr>
      </p:pic>
    </p:spTree>
    <p:extLst>
      <p:ext uri="{BB962C8B-B14F-4D97-AF65-F5344CB8AC3E}">
        <p14:creationId xmlns:p14="http://schemas.microsoft.com/office/powerpoint/2010/main" val="441431500"/>
      </p:ext>
    </p:extLst>
  </p:cSld>
  <p:clrMapOvr>
    <a:masterClrMapping/>
  </p:clrMapOvr>
  <p:transition spd="slow" advClick="0" advTm="1675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7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C081-9E09-3DAF-372D-C9FF9E57A10D}"/>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dirty="0">
                <a:solidFill>
                  <a:srgbClr val="2D3E96"/>
                </a:solidFill>
                <a:latin typeface="Garet Ultra-Bold"/>
                <a:ea typeface="+mn-ea"/>
                <a:cs typeface="+mn-cs"/>
              </a:rPr>
              <a:t>DATASET</a:t>
            </a:r>
            <a:r>
              <a:rPr lang="en-GB" sz="4400" dirty="0"/>
              <a:t> </a:t>
            </a:r>
            <a:r>
              <a:rPr lang="en-GB" sz="3600" dirty="0">
                <a:solidFill>
                  <a:srgbClr val="2D3E96"/>
                </a:solidFill>
                <a:latin typeface="Garet Ultra-Bold"/>
                <a:ea typeface="+mn-ea"/>
                <a:cs typeface="+mn-cs"/>
              </a:rPr>
              <a:t>OVERVIEW</a:t>
            </a:r>
          </a:p>
        </p:txBody>
      </p:sp>
      <p:sp>
        <p:nvSpPr>
          <p:cNvPr id="3" name="Content Placeholder 2">
            <a:extLst>
              <a:ext uri="{FF2B5EF4-FFF2-40B4-BE49-F238E27FC236}">
                <a16:creationId xmlns:a16="http://schemas.microsoft.com/office/drawing/2014/main" id="{1ABB3A3C-CF37-8122-13CE-679F555D0356}"/>
              </a:ext>
            </a:extLst>
          </p:cNvPr>
          <p:cNvSpPr txBox="1">
            <a:spLocks/>
          </p:cNvSpPr>
          <p:nvPr/>
        </p:nvSpPr>
        <p:spPr>
          <a:xfrm>
            <a:off x="838200" y="18256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2400" dirty="0"/>
              <a:t>PROVINCE: Geographic subdivision within a country/region.</a:t>
            </a:r>
          </a:p>
          <a:p>
            <a:r>
              <a:rPr lang="en-GB" sz="2400" dirty="0"/>
              <a:t>COUNTRY/REGION: Geographic entity where data is recorded.</a:t>
            </a:r>
          </a:p>
          <a:p>
            <a:r>
              <a:rPr lang="en-GB" sz="2400" dirty="0"/>
              <a:t>LATITUDE: North south position on earth surface.</a:t>
            </a:r>
          </a:p>
          <a:p>
            <a:r>
              <a:rPr lang="en-GB" sz="2400" dirty="0"/>
              <a:t>LONGITUDE: East-west position on earth surface. </a:t>
            </a:r>
          </a:p>
          <a:p>
            <a:r>
              <a:rPr lang="en-GB" sz="2400" dirty="0"/>
              <a:t>DATE: Recorded date of corona virus data. </a:t>
            </a:r>
          </a:p>
          <a:p>
            <a:r>
              <a:rPr lang="en-GB" sz="2400" dirty="0"/>
              <a:t>CONFIRMED: Number of diagnosed corona virus cases. </a:t>
            </a:r>
          </a:p>
          <a:p>
            <a:r>
              <a:rPr lang="en-GB" sz="2400" dirty="0"/>
              <a:t>DEATHS: Number of corona virus related deaths. </a:t>
            </a:r>
          </a:p>
          <a:p>
            <a:r>
              <a:rPr lang="en-GB" sz="2400" dirty="0"/>
              <a:t>RECOVERED: Number of recovered corona.</a:t>
            </a:r>
          </a:p>
        </p:txBody>
      </p:sp>
      <p:pic>
        <p:nvPicPr>
          <p:cNvPr id="4" name="ttsMP3.com_VoiceText_2024-5-8_5-27-50">
            <a:hlinkClick r:id="" action="ppaction://media"/>
            <a:extLst>
              <a:ext uri="{FF2B5EF4-FFF2-40B4-BE49-F238E27FC236}">
                <a16:creationId xmlns:a16="http://schemas.microsoft.com/office/drawing/2014/main" id="{9CE6B4FB-C37E-B6D9-AE46-F7D9F94A19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39211" y="5514068"/>
            <a:ext cx="487363" cy="487363"/>
          </a:xfrm>
          <a:prstGeom prst="rect">
            <a:avLst/>
          </a:prstGeom>
        </p:spPr>
      </p:pic>
      <p:sp>
        <p:nvSpPr>
          <p:cNvPr id="5" name="AutoShape 2">
            <a:extLst>
              <a:ext uri="{FF2B5EF4-FFF2-40B4-BE49-F238E27FC236}">
                <a16:creationId xmlns:a16="http://schemas.microsoft.com/office/drawing/2014/main" id="{19D29F43-53D7-EF10-22AD-0F093736AEAC}"/>
              </a:ext>
            </a:extLst>
          </p:cNvPr>
          <p:cNvSpPr/>
          <p:nvPr/>
        </p:nvSpPr>
        <p:spPr>
          <a:xfrm>
            <a:off x="0" y="1572145"/>
            <a:ext cx="4037355" cy="0"/>
          </a:xfrm>
          <a:prstGeom prst="line">
            <a:avLst/>
          </a:prstGeom>
          <a:ln w="47625" cap="flat">
            <a:solidFill>
              <a:srgbClr val="2D3E96"/>
            </a:solidFill>
            <a:prstDash val="solid"/>
            <a:headEnd type="none" w="sm" len="sm"/>
            <a:tailEnd type="none" w="sm" len="sm"/>
          </a:ln>
        </p:spPr>
        <p:txBody>
          <a:bodyPr/>
          <a:lstStyle/>
          <a:p>
            <a:endParaRPr lang="en-GB"/>
          </a:p>
        </p:txBody>
      </p:sp>
      <p:pic>
        <p:nvPicPr>
          <p:cNvPr id="6" name="Graphic 5" descr="Germ with solid fill">
            <a:extLst>
              <a:ext uri="{FF2B5EF4-FFF2-40B4-BE49-F238E27FC236}">
                <a16:creationId xmlns:a16="http://schemas.microsoft.com/office/drawing/2014/main" id="{D19E7696-2622-7508-5812-FA0F8781ED7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404088" y="432026"/>
            <a:ext cx="914400" cy="914400"/>
          </a:xfrm>
          <a:prstGeom prst="rect">
            <a:avLst/>
          </a:prstGeom>
        </p:spPr>
      </p:pic>
    </p:spTree>
    <p:extLst>
      <p:ext uri="{BB962C8B-B14F-4D97-AF65-F5344CB8AC3E}">
        <p14:creationId xmlns:p14="http://schemas.microsoft.com/office/powerpoint/2010/main" val="1236148432"/>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7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0730B-A315-9C6E-F8D1-2636B6115481}"/>
              </a:ext>
            </a:extLst>
          </p:cNvPr>
          <p:cNvSpPr>
            <a:spLocks noGrp="1"/>
          </p:cNvSpPr>
          <p:nvPr>
            <p:ph type="title"/>
          </p:nvPr>
        </p:nvSpPr>
        <p:spPr/>
        <p:txBody>
          <a:bodyPr/>
          <a:lstStyle/>
          <a:p>
            <a:r>
              <a:rPr lang="en-GB" sz="3600" dirty="0">
                <a:solidFill>
                  <a:srgbClr val="2D3E96"/>
                </a:solidFill>
                <a:latin typeface="Garet Ultra-Bold"/>
                <a:ea typeface="+mn-ea"/>
                <a:cs typeface="+mn-cs"/>
              </a:rPr>
              <a:t>DATA EXPLORATION AND ANALYSIS</a:t>
            </a:r>
            <a:endParaRPr lang="en-GB" dirty="0"/>
          </a:p>
        </p:txBody>
      </p:sp>
      <p:sp>
        <p:nvSpPr>
          <p:cNvPr id="3" name="Content Placeholder 2">
            <a:extLst>
              <a:ext uri="{FF2B5EF4-FFF2-40B4-BE49-F238E27FC236}">
                <a16:creationId xmlns:a16="http://schemas.microsoft.com/office/drawing/2014/main" id="{D9CE82F8-5A9B-286D-D517-A3C3FB772D13}"/>
              </a:ext>
            </a:extLst>
          </p:cNvPr>
          <p:cNvSpPr>
            <a:spLocks noGrp="1"/>
          </p:cNvSpPr>
          <p:nvPr>
            <p:ph idx="1"/>
          </p:nvPr>
        </p:nvSpPr>
        <p:spPr/>
        <p:txBody>
          <a:bodyPr/>
          <a:lstStyle/>
          <a:p>
            <a:r>
              <a:rPr lang="en-GB" sz="2400" dirty="0"/>
              <a:t>Setting up our database.</a:t>
            </a:r>
          </a:p>
          <a:p>
            <a:r>
              <a:rPr lang="en-GB" sz="2400" dirty="0"/>
              <a:t>Analyse data to answer questions.</a:t>
            </a:r>
          </a:p>
        </p:txBody>
      </p:sp>
      <p:pic>
        <p:nvPicPr>
          <p:cNvPr id="4" name="ttsMP3.com_VoiceText_2024-5-8_5-30-17">
            <a:hlinkClick r:id="" action="ppaction://media"/>
            <a:extLst>
              <a:ext uri="{FF2B5EF4-FFF2-40B4-BE49-F238E27FC236}">
                <a16:creationId xmlns:a16="http://schemas.microsoft.com/office/drawing/2014/main" id="{E70E4C0F-773D-3103-D943-F1DACB10FCD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69097" y="5646057"/>
            <a:ext cx="487363" cy="487363"/>
          </a:xfrm>
          <a:prstGeom prst="rect">
            <a:avLst/>
          </a:prstGeom>
        </p:spPr>
      </p:pic>
      <p:sp>
        <p:nvSpPr>
          <p:cNvPr id="5" name="AutoShape 2">
            <a:extLst>
              <a:ext uri="{FF2B5EF4-FFF2-40B4-BE49-F238E27FC236}">
                <a16:creationId xmlns:a16="http://schemas.microsoft.com/office/drawing/2014/main" id="{D3046683-19CF-0CB1-1ABB-E492462FFC90}"/>
              </a:ext>
            </a:extLst>
          </p:cNvPr>
          <p:cNvSpPr/>
          <p:nvPr/>
        </p:nvSpPr>
        <p:spPr>
          <a:xfrm>
            <a:off x="0" y="1572145"/>
            <a:ext cx="4037355" cy="0"/>
          </a:xfrm>
          <a:prstGeom prst="line">
            <a:avLst/>
          </a:prstGeom>
          <a:ln w="47625" cap="flat">
            <a:solidFill>
              <a:srgbClr val="2D3E96"/>
            </a:solidFill>
            <a:prstDash val="solid"/>
            <a:headEnd type="none" w="sm" len="sm"/>
            <a:tailEnd type="none" w="sm" len="sm"/>
          </a:ln>
        </p:spPr>
        <p:txBody>
          <a:bodyPr/>
          <a:lstStyle/>
          <a:p>
            <a:endParaRPr lang="en-GB"/>
          </a:p>
        </p:txBody>
      </p:sp>
      <p:pic>
        <p:nvPicPr>
          <p:cNvPr id="6" name="Graphic 5" descr="Germ with solid fill">
            <a:extLst>
              <a:ext uri="{FF2B5EF4-FFF2-40B4-BE49-F238E27FC236}">
                <a16:creationId xmlns:a16="http://schemas.microsoft.com/office/drawing/2014/main" id="{337AA7DB-B999-D745-2BFA-EC54400124C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404088" y="432026"/>
            <a:ext cx="914400" cy="914400"/>
          </a:xfrm>
          <a:prstGeom prst="rect">
            <a:avLst/>
          </a:prstGeom>
        </p:spPr>
      </p:pic>
    </p:spTree>
    <p:extLst>
      <p:ext uri="{BB962C8B-B14F-4D97-AF65-F5344CB8AC3E}">
        <p14:creationId xmlns:p14="http://schemas.microsoft.com/office/powerpoint/2010/main" val="2930436743"/>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593EA-066A-E6DB-254F-877D22580705}"/>
              </a:ext>
            </a:extLst>
          </p:cNvPr>
          <p:cNvSpPr>
            <a:spLocks noGrp="1"/>
          </p:cNvSpPr>
          <p:nvPr>
            <p:ph type="title"/>
          </p:nvPr>
        </p:nvSpPr>
        <p:spPr/>
        <p:txBody>
          <a:bodyPr>
            <a:normAutofit/>
          </a:bodyPr>
          <a:lstStyle/>
          <a:p>
            <a:r>
              <a:rPr lang="en-GB" sz="3600" dirty="0">
                <a:solidFill>
                  <a:srgbClr val="2D3E96"/>
                </a:solidFill>
                <a:latin typeface="Garet Ultra-Bold"/>
                <a:ea typeface="+mn-ea"/>
                <a:cs typeface="+mn-cs"/>
              </a:rPr>
              <a:t>SETTING UP OUR DATABASE</a:t>
            </a:r>
          </a:p>
        </p:txBody>
      </p:sp>
      <p:pic>
        <p:nvPicPr>
          <p:cNvPr id="5" name="Content Placeholder 4">
            <a:extLst>
              <a:ext uri="{FF2B5EF4-FFF2-40B4-BE49-F238E27FC236}">
                <a16:creationId xmlns:a16="http://schemas.microsoft.com/office/drawing/2014/main" id="{85B83CC4-3DBC-E124-FE77-319E43A6976B}"/>
              </a:ext>
            </a:extLst>
          </p:cNvPr>
          <p:cNvPicPr>
            <a:picLocks noGrp="1" noChangeAspect="1"/>
          </p:cNvPicPr>
          <p:nvPr>
            <p:ph idx="1"/>
          </p:nvPr>
        </p:nvPicPr>
        <p:blipFill>
          <a:blip r:embed="rId5"/>
          <a:stretch>
            <a:fillRect/>
          </a:stretch>
        </p:blipFill>
        <p:spPr>
          <a:xfrm>
            <a:off x="1143001" y="1825625"/>
            <a:ext cx="9493624" cy="4351338"/>
          </a:xfrm>
        </p:spPr>
      </p:pic>
      <p:pic>
        <p:nvPicPr>
          <p:cNvPr id="6" name="ttsMP3.com_VoiceText_2024-5-8_5-32-50">
            <a:hlinkClick r:id="" action="ppaction://media"/>
            <a:extLst>
              <a:ext uri="{FF2B5EF4-FFF2-40B4-BE49-F238E27FC236}">
                <a16:creationId xmlns:a16="http://schemas.microsoft.com/office/drawing/2014/main" id="{6CD2FAB5-8027-8A29-53A2-4A6C613220C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8999" y="6005512"/>
            <a:ext cx="487363" cy="487363"/>
          </a:xfrm>
          <a:prstGeom prst="rect">
            <a:avLst/>
          </a:prstGeom>
        </p:spPr>
      </p:pic>
      <p:sp>
        <p:nvSpPr>
          <p:cNvPr id="3" name="AutoShape 2">
            <a:extLst>
              <a:ext uri="{FF2B5EF4-FFF2-40B4-BE49-F238E27FC236}">
                <a16:creationId xmlns:a16="http://schemas.microsoft.com/office/drawing/2014/main" id="{2C8CD773-1006-DB0F-0BB6-C6872C6843D8}"/>
              </a:ext>
            </a:extLst>
          </p:cNvPr>
          <p:cNvSpPr/>
          <p:nvPr/>
        </p:nvSpPr>
        <p:spPr>
          <a:xfrm>
            <a:off x="0" y="1572145"/>
            <a:ext cx="4037355" cy="0"/>
          </a:xfrm>
          <a:prstGeom prst="line">
            <a:avLst/>
          </a:prstGeom>
          <a:ln w="47625" cap="flat">
            <a:solidFill>
              <a:srgbClr val="2D3E96"/>
            </a:solidFill>
            <a:prstDash val="solid"/>
            <a:headEnd type="none" w="sm" len="sm"/>
            <a:tailEnd type="none" w="sm" len="sm"/>
          </a:ln>
        </p:spPr>
        <p:txBody>
          <a:bodyPr/>
          <a:lstStyle/>
          <a:p>
            <a:endParaRPr lang="en-GB"/>
          </a:p>
        </p:txBody>
      </p:sp>
      <p:pic>
        <p:nvPicPr>
          <p:cNvPr id="4" name="Graphic 3" descr="Germ with solid fill">
            <a:extLst>
              <a:ext uri="{FF2B5EF4-FFF2-40B4-BE49-F238E27FC236}">
                <a16:creationId xmlns:a16="http://schemas.microsoft.com/office/drawing/2014/main" id="{737E14F4-5C2A-6A80-3CA2-1AB5A57F046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404088" y="432026"/>
            <a:ext cx="914400" cy="914400"/>
          </a:xfrm>
          <a:prstGeom prst="rect">
            <a:avLst/>
          </a:prstGeom>
        </p:spPr>
      </p:pic>
    </p:spTree>
    <p:extLst>
      <p:ext uri="{BB962C8B-B14F-4D97-AF65-F5344CB8AC3E}">
        <p14:creationId xmlns:p14="http://schemas.microsoft.com/office/powerpoint/2010/main" val="1283316137"/>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6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5D080-35A4-707A-C856-BE9A3B03B123}"/>
              </a:ext>
            </a:extLst>
          </p:cNvPr>
          <p:cNvSpPr>
            <a:spLocks noGrp="1"/>
          </p:cNvSpPr>
          <p:nvPr>
            <p:ph type="title"/>
          </p:nvPr>
        </p:nvSpPr>
        <p:spPr/>
        <p:txBody>
          <a:bodyPr>
            <a:normAutofit/>
          </a:bodyPr>
          <a:lstStyle/>
          <a:p>
            <a:r>
              <a:rPr lang="en-GB" sz="3600" dirty="0">
                <a:solidFill>
                  <a:srgbClr val="2D3E96"/>
                </a:solidFill>
                <a:latin typeface="Garet Ultra-Bold"/>
                <a:ea typeface="+mn-ea"/>
                <a:cs typeface="+mn-cs"/>
              </a:rPr>
              <a:t>Key Findings </a:t>
            </a:r>
          </a:p>
        </p:txBody>
      </p:sp>
      <p:sp>
        <p:nvSpPr>
          <p:cNvPr id="3" name="Content Placeholder 2">
            <a:extLst>
              <a:ext uri="{FF2B5EF4-FFF2-40B4-BE49-F238E27FC236}">
                <a16:creationId xmlns:a16="http://schemas.microsoft.com/office/drawing/2014/main" id="{F99D514E-1B4D-056A-96DD-FA88976620E3}"/>
              </a:ext>
            </a:extLst>
          </p:cNvPr>
          <p:cNvSpPr>
            <a:spLocks noGrp="1"/>
          </p:cNvSpPr>
          <p:nvPr>
            <p:ph idx="1"/>
          </p:nvPr>
        </p:nvSpPr>
        <p:spPr/>
        <p:txBody>
          <a:bodyPr>
            <a:normAutofit/>
          </a:bodyPr>
          <a:lstStyle/>
          <a:p>
            <a:pPr algn="just"/>
            <a:r>
              <a:rPr lang="en-GB" sz="2400" dirty="0"/>
              <a:t>The examination uncovered a swift surge in Covid-19 cases during 2020, reaching a zenith in the early part of 2021. Following the initiation of vaccinations, the mortality rate started to level off, and significant enhancements in recovery rates were observed. These improvements can be credited to the implementation of improved treatment procedures and the effective response of healthcare systems.</a:t>
            </a:r>
          </a:p>
        </p:txBody>
      </p:sp>
      <p:pic>
        <p:nvPicPr>
          <p:cNvPr id="5" name="ttsMP3.com_VoiceText_2024-5-8_5-33-39">
            <a:hlinkClick r:id="" action="ppaction://media"/>
            <a:extLst>
              <a:ext uri="{FF2B5EF4-FFF2-40B4-BE49-F238E27FC236}">
                <a16:creationId xmlns:a16="http://schemas.microsoft.com/office/drawing/2014/main" id="{598EB9DB-22E4-9192-7E1F-4C376F73EF3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40496" y="5612039"/>
            <a:ext cx="487363" cy="487363"/>
          </a:xfrm>
          <a:prstGeom prst="rect">
            <a:avLst/>
          </a:prstGeom>
        </p:spPr>
      </p:pic>
      <p:sp>
        <p:nvSpPr>
          <p:cNvPr id="4" name="AutoShape 2">
            <a:extLst>
              <a:ext uri="{FF2B5EF4-FFF2-40B4-BE49-F238E27FC236}">
                <a16:creationId xmlns:a16="http://schemas.microsoft.com/office/drawing/2014/main" id="{1116CC6A-A0F1-E2FB-BFC6-579A9802376D}"/>
              </a:ext>
            </a:extLst>
          </p:cNvPr>
          <p:cNvSpPr/>
          <p:nvPr/>
        </p:nvSpPr>
        <p:spPr>
          <a:xfrm>
            <a:off x="0" y="1572145"/>
            <a:ext cx="4037355" cy="0"/>
          </a:xfrm>
          <a:prstGeom prst="line">
            <a:avLst/>
          </a:prstGeom>
          <a:ln w="47625" cap="flat">
            <a:solidFill>
              <a:srgbClr val="2D3E96"/>
            </a:solidFill>
            <a:prstDash val="solid"/>
            <a:headEnd type="none" w="sm" len="sm"/>
            <a:tailEnd type="none" w="sm" len="sm"/>
          </a:ln>
        </p:spPr>
        <p:txBody>
          <a:bodyPr/>
          <a:lstStyle/>
          <a:p>
            <a:endParaRPr lang="en-GB"/>
          </a:p>
        </p:txBody>
      </p:sp>
      <p:pic>
        <p:nvPicPr>
          <p:cNvPr id="6" name="Graphic 5" descr="Germ with solid fill">
            <a:extLst>
              <a:ext uri="{FF2B5EF4-FFF2-40B4-BE49-F238E27FC236}">
                <a16:creationId xmlns:a16="http://schemas.microsoft.com/office/drawing/2014/main" id="{23D9EF4C-FCA0-C60F-2121-AF8B38EBD98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404088" y="432026"/>
            <a:ext cx="914400" cy="914400"/>
          </a:xfrm>
          <a:prstGeom prst="rect">
            <a:avLst/>
          </a:prstGeom>
        </p:spPr>
      </p:pic>
    </p:spTree>
    <p:extLst>
      <p:ext uri="{BB962C8B-B14F-4D97-AF65-F5344CB8AC3E}">
        <p14:creationId xmlns:p14="http://schemas.microsoft.com/office/powerpoint/2010/main" val="1360265356"/>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88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68AF2-4744-6578-353D-3D5D35855D6D}"/>
              </a:ext>
            </a:extLst>
          </p:cNvPr>
          <p:cNvSpPr>
            <a:spLocks noGrp="1"/>
          </p:cNvSpPr>
          <p:nvPr>
            <p:ph type="title"/>
          </p:nvPr>
        </p:nvSpPr>
        <p:spPr/>
        <p:txBody>
          <a:bodyPr>
            <a:normAutofit/>
          </a:bodyPr>
          <a:lstStyle/>
          <a:p>
            <a:r>
              <a:rPr lang="en-GB" sz="3600" dirty="0">
                <a:solidFill>
                  <a:srgbClr val="2D3E96"/>
                </a:solidFill>
                <a:latin typeface="Garet Ultra-Bold"/>
                <a:ea typeface="+mn-ea"/>
                <a:cs typeface="+mn-cs"/>
              </a:rPr>
              <a:t>Conclusion</a:t>
            </a:r>
          </a:p>
        </p:txBody>
      </p:sp>
      <p:sp>
        <p:nvSpPr>
          <p:cNvPr id="3" name="Content Placeholder 2">
            <a:extLst>
              <a:ext uri="{FF2B5EF4-FFF2-40B4-BE49-F238E27FC236}">
                <a16:creationId xmlns:a16="http://schemas.microsoft.com/office/drawing/2014/main" id="{5F5ACD2D-753E-9CED-D67C-62B2A38F82DE}"/>
              </a:ext>
            </a:extLst>
          </p:cNvPr>
          <p:cNvSpPr>
            <a:spLocks noGrp="1"/>
          </p:cNvSpPr>
          <p:nvPr>
            <p:ph idx="1"/>
          </p:nvPr>
        </p:nvSpPr>
        <p:spPr/>
        <p:txBody>
          <a:bodyPr>
            <a:normAutofit/>
          </a:bodyPr>
          <a:lstStyle/>
          <a:p>
            <a:pPr algn="just"/>
            <a:r>
              <a:rPr lang="en-GB" sz="2400" dirty="0"/>
              <a:t>In the future, the emphasis of research should be on assessing the enduring effectiveness of vaccines and their effects on virus variations. It's crucial to ensure that our strategies are flexible and can adapt to the changing dynamics of the pandemic.</a:t>
            </a:r>
          </a:p>
        </p:txBody>
      </p:sp>
      <p:pic>
        <p:nvPicPr>
          <p:cNvPr id="5" name="ttsMP3.com_VoiceText_2024-5-8_5-34-23">
            <a:hlinkClick r:id="" action="ppaction://media"/>
            <a:extLst>
              <a:ext uri="{FF2B5EF4-FFF2-40B4-BE49-F238E27FC236}">
                <a16:creationId xmlns:a16="http://schemas.microsoft.com/office/drawing/2014/main" id="{9BCA3B5E-7977-1404-0642-05C2414D41A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33125" y="5437868"/>
            <a:ext cx="487363" cy="487363"/>
          </a:xfrm>
          <a:prstGeom prst="rect">
            <a:avLst/>
          </a:prstGeom>
        </p:spPr>
      </p:pic>
      <p:sp>
        <p:nvSpPr>
          <p:cNvPr id="4" name="AutoShape 2">
            <a:extLst>
              <a:ext uri="{FF2B5EF4-FFF2-40B4-BE49-F238E27FC236}">
                <a16:creationId xmlns:a16="http://schemas.microsoft.com/office/drawing/2014/main" id="{3788F1E2-62A0-1A52-6236-80EACFA2B5D0}"/>
              </a:ext>
            </a:extLst>
          </p:cNvPr>
          <p:cNvSpPr/>
          <p:nvPr/>
        </p:nvSpPr>
        <p:spPr>
          <a:xfrm>
            <a:off x="0" y="1572145"/>
            <a:ext cx="4037355" cy="0"/>
          </a:xfrm>
          <a:prstGeom prst="line">
            <a:avLst/>
          </a:prstGeom>
          <a:ln w="47625" cap="flat">
            <a:solidFill>
              <a:srgbClr val="2D3E96"/>
            </a:solidFill>
            <a:prstDash val="solid"/>
            <a:headEnd type="none" w="sm" len="sm"/>
            <a:tailEnd type="none" w="sm" len="sm"/>
          </a:ln>
        </p:spPr>
        <p:txBody>
          <a:bodyPr/>
          <a:lstStyle/>
          <a:p>
            <a:endParaRPr lang="en-GB"/>
          </a:p>
        </p:txBody>
      </p:sp>
      <p:pic>
        <p:nvPicPr>
          <p:cNvPr id="7" name="Graphic 6" descr="Germ with solid fill">
            <a:extLst>
              <a:ext uri="{FF2B5EF4-FFF2-40B4-BE49-F238E27FC236}">
                <a16:creationId xmlns:a16="http://schemas.microsoft.com/office/drawing/2014/main" id="{76BCE869-682E-1A68-58CB-1DAB0A45952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404088" y="432026"/>
            <a:ext cx="914400" cy="914400"/>
          </a:xfrm>
          <a:prstGeom prst="rect">
            <a:avLst/>
          </a:prstGeom>
        </p:spPr>
      </p:pic>
    </p:spTree>
    <p:extLst>
      <p:ext uri="{BB962C8B-B14F-4D97-AF65-F5344CB8AC3E}">
        <p14:creationId xmlns:p14="http://schemas.microsoft.com/office/powerpoint/2010/main" val="3310780813"/>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4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486</TotalTime>
  <Words>284</Words>
  <Application>Microsoft Office PowerPoint</Application>
  <PresentationFormat>Widescreen</PresentationFormat>
  <Paragraphs>30</Paragraphs>
  <Slides>8</Slides>
  <Notes>2</Notes>
  <HiddenSlides>0</HiddenSlides>
  <MMClips>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Aptos</vt:lpstr>
      <vt:lpstr>Arial</vt:lpstr>
      <vt:lpstr>Calibri</vt:lpstr>
      <vt:lpstr>Calibri Light</vt:lpstr>
      <vt:lpstr>Garet Bold</vt:lpstr>
      <vt:lpstr>Garet Ultra-Bold</vt:lpstr>
      <vt:lpstr>Office 2013 - 2022 Theme</vt:lpstr>
      <vt:lpstr>Corona Virus Analysis in SQL</vt:lpstr>
      <vt:lpstr>PowerPoint Presentation</vt:lpstr>
      <vt:lpstr>PowerPoint Presentation</vt:lpstr>
      <vt:lpstr>PowerPoint Presentation</vt:lpstr>
      <vt:lpstr>DATA EXPLORATION AND ANALYSIS</vt:lpstr>
      <vt:lpstr>SETTING UP OUR DATABASE</vt:lpstr>
      <vt:lpstr>Key Findings </vt:lpstr>
      <vt:lpstr>Conclusion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Mean (Average)</dc:title>
  <dc:creator>Firas Ben Thayer</dc:creator>
  <cp:lastModifiedBy>Firas Ben Thayer</cp:lastModifiedBy>
  <cp:revision>16</cp:revision>
  <dcterms:created xsi:type="dcterms:W3CDTF">2024-04-28T07:19:07Z</dcterms:created>
  <dcterms:modified xsi:type="dcterms:W3CDTF">2024-05-08T05:57:26Z</dcterms:modified>
</cp:coreProperties>
</file>

<file path=docProps/thumbnail.jpeg>
</file>